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327" r:id="rId2"/>
    <p:sldId id="354" r:id="rId3"/>
    <p:sldId id="317" r:id="rId4"/>
    <p:sldId id="356" r:id="rId5"/>
    <p:sldId id="357" r:id="rId6"/>
    <p:sldId id="358" r:id="rId7"/>
    <p:sldId id="325" r:id="rId8"/>
    <p:sldId id="326" r:id="rId9"/>
    <p:sldId id="346" r:id="rId10"/>
    <p:sldId id="359" r:id="rId11"/>
    <p:sldId id="343" r:id="rId12"/>
    <p:sldId id="360" r:id="rId13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7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09/11/2011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8321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3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9E056-3BB7-4453-8809-626F35A35D06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7EDA-7D4D-46F1-9605-95C2606215D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9F46D-E622-4D1E-BC02-FC028215DB47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51649-A8B9-4E1B-AEE1-CD170A33B8F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9C34-84A5-42EA-9562-93E6669B0319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816CE-C5AB-40AA-B10E-0153BB2EFE8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24FA8-A0C4-473C-8AF2-421BF84C7DE6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28F4B-A844-401F-818C-466478E8E22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178F0-D2C1-4DB1-AE75-8AF30D9EEC0C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08C1A-9363-436F-B509-27C6DD93B62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F82DD-5ACD-4DCA-921D-61D54985C22B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169B8-81FE-41D2-826D-CD7C08D04724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9899B-A5AC-4996-B192-F9478B5483A4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DDDEC-5267-41C2-8508-20E3C66380B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65FF-2CBE-48F6-B0B9-FA065CF86C8A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F3C6-1F6C-4B1D-8500-D6E9F968DC5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32F3-FB5F-4CD1-AC3E-B82C97B81489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CF302-E94C-48A9-86E2-8567342BBE1E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049B-1665-4767-97C3-CD1F9CD09C28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AF22-EDFA-4E36-BDE3-D387E861C15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A6164-7271-45DC-8868-00C74638C913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89B44-2646-46AC-BDFF-0372FEBC5D5A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 smtClean="0"/>
              <a:pPr>
                <a:defRPr/>
              </a:pPr>
              <a:t>09/11/2011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15723BF-D16E-463A-9F52-FE834BE1875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96464" y="602685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Mapa de Riesgos </a:t>
            </a:r>
          </a:p>
          <a:p>
            <a:r>
              <a:rPr lang="es-CO" sz="2800" b="1" dirty="0" smtClean="0"/>
              <a:t>Crisis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455080" y="1712702"/>
            <a:ext cx="5509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>
                <a:solidFill>
                  <a:schemeClr val="bg1"/>
                </a:solidFill>
              </a:rPr>
              <a:t>¿Qué es un Mapa de Riesgos ?</a:t>
            </a:r>
          </a:p>
          <a:p>
            <a:endParaRPr lang="es-CO" sz="2400" b="1" dirty="0" smtClean="0">
              <a:solidFill>
                <a:schemeClr val="bg1"/>
              </a:solidFill>
            </a:endParaRPr>
          </a:p>
          <a:p>
            <a:pPr algn="ctr"/>
            <a:r>
              <a:rPr lang="es-CO" sz="2400" dirty="0" smtClean="0"/>
              <a:t>Es una de las herramientas que se utilizan en comunicación organizacional para evitar o mitigar los riesgos frente a una crisis. </a:t>
            </a:r>
          </a:p>
          <a:p>
            <a:endParaRPr lang="es-CO" sz="2400" dirty="0"/>
          </a:p>
          <a:p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Mayor riesgo 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565664" y="4941168"/>
            <a:ext cx="5398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/>
              <a:t>Deterioro de la imagen institucional asociada al mal manejo de la información y la comunicación dentro de la organización. </a:t>
            </a:r>
            <a:endParaRPr lang="es-CO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59" y="2708920"/>
            <a:ext cx="330421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46137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Indicadores área de </a:t>
            </a:r>
          </a:p>
          <a:p>
            <a:r>
              <a:rPr lang="es-CO" sz="2400" b="1" dirty="0" smtClean="0"/>
              <a:t>Comunicaciones y Relaciones</a:t>
            </a:r>
          </a:p>
          <a:p>
            <a:r>
              <a:rPr lang="es-CO" sz="2400" b="1" dirty="0" smtClean="0"/>
              <a:t>Públicas</a:t>
            </a:r>
            <a:endParaRPr lang="es-CO" b="1" dirty="0"/>
          </a:p>
        </p:txBody>
      </p:sp>
      <p:sp>
        <p:nvSpPr>
          <p:cNvPr id="5" name="4 Rectángulo"/>
          <p:cNvSpPr/>
          <p:nvPr/>
        </p:nvSpPr>
        <p:spPr>
          <a:xfrm>
            <a:off x="2286000" y="1459230"/>
            <a:ext cx="581439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1000" dirty="0">
              <a:solidFill>
                <a:srgbClr val="000000"/>
              </a:solidFill>
              <a:latin typeface="Tahoma"/>
            </a:endParaRPr>
          </a:p>
          <a:p>
            <a:endParaRPr lang="es-CO" sz="2400" dirty="0">
              <a:solidFill>
                <a:srgbClr val="000000"/>
              </a:solidFill>
              <a:latin typeface="Tahoma"/>
            </a:endParaRPr>
          </a:p>
          <a:p>
            <a:r>
              <a:rPr lang="es-CO" dirty="0">
                <a:solidFill>
                  <a:srgbClr val="000000"/>
                </a:solidFill>
                <a:latin typeface="Tahoma"/>
              </a:rPr>
              <a:t>	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811607"/>
              </p:ext>
            </p:extLst>
          </p:nvPr>
        </p:nvGraphicFramePr>
        <p:xfrm>
          <a:off x="611560" y="2358167"/>
          <a:ext cx="7848872" cy="3519104"/>
        </p:xfrm>
        <a:graphic>
          <a:graphicData uri="http://schemas.openxmlformats.org/drawingml/2006/table">
            <a:tbl>
              <a:tblPr/>
              <a:tblGrid>
                <a:gridCol w="3061996"/>
                <a:gridCol w="4786876"/>
              </a:tblGrid>
              <a:tr h="447402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Nombre del Indicador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Fórmula para el cálculo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447402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Eficiencia de la publicidad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Ventas / Costos de la publicidad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864748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Eficacia de la Gestión de Relaciones Públicas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Niveles de imagen / recursos utilizados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864748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Buena Imagen de la empresa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Nº de comentarios positivos / Tiempo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447402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Mala imagen de la empresa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N º de comentarios negativos / Tiempo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447402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Niveles de confianza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Nº clientes satisfechos / Nº clientes totales</a:t>
                      </a:r>
                    </a:p>
                  </a:txBody>
                  <a:tcPr marL="7573" marR="7573" marT="75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6193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Las 3 ‘H’ de las RR.PP</a:t>
            </a:r>
          </a:p>
          <a:p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563888" y="1772817"/>
            <a:ext cx="55801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/>
          </a:p>
          <a:p>
            <a:pPr marL="342900" indent="-342900">
              <a:buAutoNum type="arabicPeriod"/>
            </a:pPr>
            <a:r>
              <a:rPr lang="es-CO" b="1" dirty="0" smtClean="0"/>
              <a:t>HACERLO </a:t>
            </a:r>
            <a:r>
              <a:rPr lang="es-CO" b="1" dirty="0"/>
              <a:t>BIEN </a:t>
            </a:r>
            <a:r>
              <a:rPr lang="es-CO" dirty="0"/>
              <a:t>	</a:t>
            </a:r>
            <a:endParaRPr lang="es-CO" dirty="0" smtClean="0"/>
          </a:p>
          <a:p>
            <a:pPr marL="342900" indent="-342900">
              <a:buAutoNum type="arabicPeriod"/>
            </a:pPr>
            <a:endParaRPr lang="es-CO" dirty="0"/>
          </a:p>
          <a:p>
            <a:r>
              <a:rPr lang="es-CO" dirty="0" smtClean="0"/>
              <a:t>FILOSOFÍA </a:t>
            </a:r>
            <a:r>
              <a:rPr lang="es-CO" dirty="0"/>
              <a:t>DE CALIDAD Y MEJORA CONTINUA </a:t>
            </a:r>
            <a:endParaRPr lang="es-CO" dirty="0" smtClean="0"/>
          </a:p>
          <a:p>
            <a:r>
              <a:rPr lang="es-CO" dirty="0"/>
              <a:t>	</a:t>
            </a:r>
          </a:p>
          <a:p>
            <a:r>
              <a:rPr lang="es-CO" b="1" dirty="0"/>
              <a:t>2. HACERLO MEDIR </a:t>
            </a:r>
            <a:r>
              <a:rPr lang="es-CO" dirty="0"/>
              <a:t>	</a:t>
            </a:r>
            <a:endParaRPr lang="es-CO" dirty="0" smtClean="0"/>
          </a:p>
          <a:p>
            <a:endParaRPr lang="es-CO" dirty="0"/>
          </a:p>
          <a:p>
            <a:r>
              <a:rPr lang="es-CO" dirty="0" smtClean="0"/>
              <a:t>ESTABLECIMIENTO </a:t>
            </a:r>
            <a:r>
              <a:rPr lang="es-CO" dirty="0"/>
              <a:t>DE OBJETIVOS E INDICADORES 	</a:t>
            </a:r>
          </a:p>
          <a:p>
            <a:endParaRPr lang="es-CO" dirty="0" smtClean="0"/>
          </a:p>
          <a:p>
            <a:r>
              <a:rPr lang="es-CO" b="1" dirty="0" smtClean="0"/>
              <a:t>3</a:t>
            </a:r>
            <a:r>
              <a:rPr lang="es-CO" b="1" dirty="0"/>
              <a:t>. HACERLO SABER </a:t>
            </a:r>
            <a:r>
              <a:rPr lang="es-CO" dirty="0"/>
              <a:t>	</a:t>
            </a:r>
            <a:endParaRPr lang="es-CO" dirty="0" smtClean="0"/>
          </a:p>
          <a:p>
            <a:endParaRPr lang="es-CO" dirty="0"/>
          </a:p>
          <a:p>
            <a:r>
              <a:rPr lang="es-CO" dirty="0" smtClean="0"/>
              <a:t>ESTRATEGIA </a:t>
            </a:r>
            <a:r>
              <a:rPr lang="es-CO" dirty="0"/>
              <a:t>DE COMUNICACIÓN Y RR. PP. 	</a:t>
            </a:r>
          </a:p>
          <a:p>
            <a:endParaRPr lang="es-CO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11" y="2420888"/>
            <a:ext cx="2789237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Medir es la clave del </a:t>
            </a:r>
          </a:p>
          <a:p>
            <a:r>
              <a:rPr lang="es-CO" sz="2800" b="1" smtClean="0"/>
              <a:t>éxito</a:t>
            </a:r>
            <a:endParaRPr lang="es-CO" sz="2800" b="1" dirty="0" smtClean="0"/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563888" y="1772817"/>
            <a:ext cx="52565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/>
          </a:p>
          <a:p>
            <a:pPr algn="just"/>
            <a:r>
              <a:rPr lang="es-CO" sz="2000" dirty="0" smtClean="0"/>
              <a:t>‘El posicionamiento de una empresa o producto</a:t>
            </a:r>
            <a:r>
              <a:rPr lang="es-CO" sz="2000" dirty="0"/>
              <a:t> </a:t>
            </a:r>
            <a:r>
              <a:rPr lang="es-CO" sz="2000" dirty="0" smtClean="0"/>
              <a:t>r</a:t>
            </a:r>
            <a:r>
              <a:rPr lang="es-CO" sz="2000" dirty="0" smtClean="0"/>
              <a:t>equiere de una estrategia de comunicaciones q</a:t>
            </a:r>
            <a:r>
              <a:rPr lang="es-CO" sz="2000" dirty="0" smtClean="0"/>
              <a:t>ue sea acorde con sus objetivos corporativos.</a:t>
            </a:r>
          </a:p>
          <a:p>
            <a:pPr algn="just"/>
            <a:r>
              <a:rPr lang="es-CO" sz="2000" dirty="0" smtClean="0"/>
              <a:t> </a:t>
            </a:r>
          </a:p>
          <a:p>
            <a:pPr algn="just"/>
            <a:r>
              <a:rPr lang="es-CO" sz="2000" dirty="0" smtClean="0"/>
              <a:t>Pero para tener certeza en el camino que se recorre,</a:t>
            </a:r>
            <a:r>
              <a:rPr lang="es-CO" sz="2000" dirty="0"/>
              <a:t> </a:t>
            </a:r>
            <a:r>
              <a:rPr lang="es-CO" sz="2000" dirty="0" smtClean="0"/>
              <a:t>e</a:t>
            </a:r>
            <a:r>
              <a:rPr lang="es-CO" sz="2000" dirty="0" smtClean="0"/>
              <a:t>s necesario contar con una herramienta que mida, </a:t>
            </a:r>
            <a:r>
              <a:rPr lang="es-CO" sz="2000" dirty="0"/>
              <a:t>p</a:t>
            </a:r>
            <a:r>
              <a:rPr lang="es-CO" sz="2000" dirty="0" smtClean="0"/>
              <a:t>aso a paso, los resultados obtenidos’</a:t>
            </a:r>
            <a:r>
              <a:rPr lang="es-CO" sz="2000" dirty="0" smtClean="0"/>
              <a:t> </a:t>
            </a:r>
            <a:endParaRPr lang="es-CO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73" y="2178194"/>
            <a:ext cx="3258199" cy="307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07314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87823" y="2636912"/>
            <a:ext cx="6048673" cy="396044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s-CO" dirty="0" smtClean="0"/>
              <a:t>Filtración de información no autorizada en medios o ámbitos externos.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No se encuentren establecidas las autoridades y responsabilidades en el proceso comunicacional.</a:t>
            </a:r>
          </a:p>
          <a:p>
            <a:endParaRPr lang="es-CO" dirty="0" smtClean="0"/>
          </a:p>
          <a:p>
            <a:r>
              <a:rPr lang="es-CO" dirty="0" smtClean="0"/>
              <a:t>Gestión de la comunicación reactiva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Ø"/>
            </a:pPr>
            <a:r>
              <a:rPr lang="es-CO" dirty="0" smtClean="0"/>
              <a:t>Desinformación por parte de los actores internos</a:t>
            </a:r>
          </a:p>
          <a:p>
            <a:r>
              <a:rPr lang="es-CO" dirty="0" smtClean="0"/>
              <a:t>Flujos de información y comunicación lentos e inoportunos entre los procesos</a:t>
            </a:r>
          </a:p>
          <a:p>
            <a:endParaRPr lang="es-CO" dirty="0"/>
          </a:p>
          <a:p>
            <a:r>
              <a:rPr lang="es-CO" dirty="0" smtClean="0"/>
              <a:t>Gestión de la comunicación interna poco ágil, clara y veraz.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¿Qué se debe mitigar? 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3" y="2924945"/>
            <a:ext cx="3280277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53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0" y="1844824"/>
            <a:ext cx="57241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091767"/>
              </p:ext>
            </p:extLst>
          </p:nvPr>
        </p:nvGraphicFramePr>
        <p:xfrm>
          <a:off x="107505" y="620688"/>
          <a:ext cx="8928988" cy="5248278"/>
        </p:xfrm>
        <a:graphic>
          <a:graphicData uri="http://schemas.openxmlformats.org/drawingml/2006/table">
            <a:tbl>
              <a:tblPr/>
              <a:tblGrid>
                <a:gridCol w="648070"/>
                <a:gridCol w="1449068"/>
                <a:gridCol w="430142"/>
                <a:gridCol w="425046"/>
                <a:gridCol w="648072"/>
                <a:gridCol w="1728193"/>
                <a:gridCol w="936103"/>
                <a:gridCol w="182704"/>
                <a:gridCol w="496318"/>
                <a:gridCol w="496318"/>
                <a:gridCol w="496318"/>
                <a:gridCol w="496318"/>
                <a:gridCol w="496318"/>
              </a:tblGrid>
              <a:tr h="29193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Alcaldía Mayor de Bogotá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Instrucciones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1939">
                <a:tc>
                  <a:txBody>
                    <a:bodyPr/>
                    <a:lstStyle/>
                    <a:p>
                      <a:pPr algn="ctr" fontAlgn="b"/>
                      <a:endParaRPr lang="es-CO" sz="700" b="1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O" sz="1050" b="1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No. Riesgo: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Número de identificación del riesgo para ubicarlo en la gráfica.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20"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Sector: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Secretaría General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Tipo de riesgo: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 smtClean="0">
                          <a:effectLst/>
                          <a:latin typeface="Arial"/>
                        </a:rPr>
                        <a:t>explicación </a:t>
                      </a:r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del riesgo.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546"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Entidad: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Amor por Bogotá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Oportunidad: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Posibilidad de que, efectivamente, el riesgo ocurra, en donde 1 es poca posibilidad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51820"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 y 10 es altísima </a:t>
                      </a:r>
                      <a:r>
                        <a:rPr lang="es-CO" sz="1050" b="0" i="0" u="none" strike="noStrike" dirty="0" smtClean="0">
                          <a:effectLst/>
                          <a:latin typeface="Arial"/>
                        </a:rPr>
                        <a:t>posibilidad de </a:t>
                      </a:r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ocurrencia.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2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CO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MATRIZ DE RIESGO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Impacto: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Impacto que ese riesgo puede generar en imagen, gestión y comunicación de la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51820">
                <a:tc>
                  <a:txBody>
                    <a:bodyPr/>
                    <a:lstStyle/>
                    <a:p>
                      <a:pPr algn="l" fontAlgn="b"/>
                      <a:endParaRPr lang="es-CO" sz="60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CO" sz="1050" b="0" i="0" u="none" strike="noStrike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entidad con la ciudadanía, en donde 1 es bajo impacto y 10 es máximo impacto.</a:t>
                      </a:r>
                    </a:p>
                  </a:txBody>
                  <a:tcPr marL="4213" marR="4213" marT="4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49254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No. Riesgo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Tipo de riesgo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Oportunidad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CO" sz="1050" b="1" i="0" u="none" strike="noStrike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Impacto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b="1" i="0" u="none" strike="noStrike" dirty="0">
                          <a:effectLst/>
                          <a:latin typeface="Arial"/>
                        </a:rPr>
                        <a:t>Mitigación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23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No esté a septiembre de 2011 consolidado el documento base de política pública de cultura </a:t>
                      </a:r>
                      <a:r>
                        <a:rPr lang="es-CO" sz="1050" b="0" i="0" u="none" strike="noStrike" dirty="0" smtClean="0">
                          <a:effectLst/>
                          <a:latin typeface="Arial"/>
                        </a:rPr>
                        <a:t>ciudadana, </a:t>
                      </a:r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en coordinación con los 12 sectores de la administración. 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>
                        <a:effectLst/>
                        <a:latin typeface="Arial"/>
                      </a:endParaRP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1. Contratación en el mes de febrero del consultor que va a construir el documento base. 2. Un memorando del Alcalde Mayor exigiendo la designación de un representante de cada sector para que haga parte de la construcción del documento.  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81800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No poder socializar de manera efectiva e implementar la directiva que valida el programa AXB en los 12 sectores.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50" b="0" i="0" u="none" strike="noStrike">
                        <a:effectLst/>
                        <a:latin typeface="Arial"/>
                      </a:endParaRP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4213" marR="4213" marT="4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50" b="0" i="0" u="none" strike="noStrike" dirty="0">
                          <a:effectLst/>
                          <a:latin typeface="Arial"/>
                        </a:rPr>
                        <a:t>1. El Secretario General de la Alcaldía asuma la vocería del programa en los 12 sectores. </a:t>
                      </a: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endParaRPr lang="es-CO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4213" marR="4213" marT="4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96464" y="602685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Estructura Mapa de </a:t>
            </a:r>
          </a:p>
          <a:p>
            <a:r>
              <a:rPr lang="es-CO" sz="2800" b="1" dirty="0" smtClean="0"/>
              <a:t>Riesgos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899592" y="2128200"/>
            <a:ext cx="43781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1. Riesgo</a:t>
            </a:r>
          </a:p>
          <a:p>
            <a:endParaRPr lang="es-CO" dirty="0" smtClean="0"/>
          </a:p>
          <a:p>
            <a:r>
              <a:rPr lang="es-CO" dirty="0" smtClean="0"/>
              <a:t>2. Análisis o valoración  del riesgo</a:t>
            </a:r>
          </a:p>
          <a:p>
            <a:endParaRPr lang="es-CO" dirty="0"/>
          </a:p>
          <a:p>
            <a:endParaRPr lang="es-CO" dirty="0" smtClean="0"/>
          </a:p>
          <a:p>
            <a:endParaRPr lang="es-CO" dirty="0"/>
          </a:p>
          <a:p>
            <a:r>
              <a:rPr lang="es-CO" dirty="0" smtClean="0"/>
              <a:t>3. Políticas de administración del riesgo  </a:t>
            </a:r>
            <a:endParaRPr lang="es-CO" dirty="0"/>
          </a:p>
          <a:p>
            <a:endParaRPr lang="es-CO" dirty="0"/>
          </a:p>
        </p:txBody>
      </p:sp>
      <p:sp>
        <p:nvSpPr>
          <p:cNvPr id="4" name="3 Abrir llave"/>
          <p:cNvSpPr/>
          <p:nvPr/>
        </p:nvSpPr>
        <p:spPr>
          <a:xfrm>
            <a:off x="4572000" y="2414129"/>
            <a:ext cx="155448" cy="914400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4866506" y="2421146"/>
            <a:ext cx="14542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Impacto</a:t>
            </a:r>
          </a:p>
          <a:p>
            <a:r>
              <a:rPr lang="es-CO" dirty="0" smtClean="0"/>
              <a:t>Oportunidad</a:t>
            </a:r>
          </a:p>
          <a:p>
            <a:r>
              <a:rPr lang="es-CO" dirty="0" smtClean="0"/>
              <a:t>Mitigación</a:t>
            </a:r>
          </a:p>
          <a:p>
            <a:endParaRPr lang="es-CO" dirty="0"/>
          </a:p>
          <a:p>
            <a:endParaRPr lang="es-CO" dirty="0" smtClean="0"/>
          </a:p>
          <a:p>
            <a:endParaRPr lang="es-CO" dirty="0" smtClean="0"/>
          </a:p>
        </p:txBody>
      </p:sp>
      <p:sp>
        <p:nvSpPr>
          <p:cNvPr id="17" name="16 Abrir llave"/>
          <p:cNvSpPr/>
          <p:nvPr/>
        </p:nvSpPr>
        <p:spPr>
          <a:xfrm>
            <a:off x="5122266" y="3537488"/>
            <a:ext cx="155448" cy="2308324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" name="5 CuadroTexto"/>
          <p:cNvSpPr txBox="1"/>
          <p:nvPr/>
        </p:nvSpPr>
        <p:spPr>
          <a:xfrm>
            <a:off x="5508105" y="3537488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Acciones a corto, mediano y largo plazo</a:t>
            </a:r>
          </a:p>
          <a:p>
            <a:endParaRPr lang="es-CO" dirty="0"/>
          </a:p>
          <a:p>
            <a:r>
              <a:rPr lang="es-CO" dirty="0" smtClean="0"/>
              <a:t>Responsables</a:t>
            </a:r>
          </a:p>
          <a:p>
            <a:endParaRPr lang="es-CO" dirty="0" smtClean="0"/>
          </a:p>
          <a:p>
            <a:r>
              <a:rPr lang="es-CO" dirty="0" smtClean="0"/>
              <a:t>Cronograma</a:t>
            </a:r>
          </a:p>
          <a:p>
            <a:endParaRPr lang="es-CO" dirty="0" smtClean="0"/>
          </a:p>
          <a:p>
            <a:r>
              <a:rPr lang="es-CO" dirty="0" smtClean="0"/>
              <a:t>Indicador </a:t>
            </a:r>
          </a:p>
        </p:txBody>
      </p:sp>
    </p:spTree>
    <p:extLst>
      <p:ext uri="{BB962C8B-B14F-4D97-AF65-F5344CB8AC3E}">
        <p14:creationId xmlns:p14="http://schemas.microsoft.com/office/powerpoint/2010/main" val="32196382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96464" y="602685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¿Qué es un indicador?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0" y="1628800"/>
            <a:ext cx="9144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CO" dirty="0"/>
          </a:p>
          <a:p>
            <a:pPr algn="ctr"/>
            <a:r>
              <a:rPr lang="es-CO" sz="3200" dirty="0"/>
              <a:t>El “mejoramiento </a:t>
            </a:r>
            <a:r>
              <a:rPr lang="es-CO" sz="3200" dirty="0" smtClean="0"/>
              <a:t>continuo</a:t>
            </a:r>
            <a:r>
              <a:rPr lang="es-CO" sz="3200" dirty="0"/>
              <a:t>” implica la medición y evaluación de los procesos estratégicos operativos, directivos y administrativos, como parte de la gestión de RR. PP., tras la búsqueda de la eficiencia, calidad, productividad y competitividad. </a:t>
            </a:r>
          </a:p>
        </p:txBody>
      </p:sp>
    </p:spTree>
    <p:extLst>
      <p:ext uri="{BB962C8B-B14F-4D97-AF65-F5344CB8AC3E}">
        <p14:creationId xmlns:p14="http://schemas.microsoft.com/office/powerpoint/2010/main" val="17531062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96464" y="602685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Indicadores, control y</a:t>
            </a:r>
          </a:p>
          <a:p>
            <a:r>
              <a:rPr lang="es-CO" sz="2800" b="1" dirty="0" smtClean="0"/>
              <a:t>estrategia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5536" y="1628800"/>
            <a:ext cx="684076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CO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/>
              <a:t>El control de la Gestión de RR. PP. </a:t>
            </a:r>
            <a:r>
              <a:rPr lang="es-CO" sz="2400" dirty="0" smtClean="0"/>
              <a:t>descansa </a:t>
            </a:r>
            <a:r>
              <a:rPr lang="es-CO" sz="2400" dirty="0"/>
              <a:t>sobre el seguimiento, la medición y </a:t>
            </a:r>
            <a:r>
              <a:rPr lang="es-CO" sz="2400" dirty="0" smtClean="0"/>
              <a:t>el establecimiento </a:t>
            </a:r>
            <a:r>
              <a:rPr lang="es-CO" sz="2400" dirty="0"/>
              <a:t>de Indicadores </a:t>
            </a:r>
            <a:endParaRPr lang="es-CO" sz="2400" dirty="0" smtClean="0"/>
          </a:p>
          <a:p>
            <a:pPr algn="just"/>
            <a:r>
              <a:rPr lang="es-CO" sz="2400" dirty="0" smtClean="0"/>
              <a:t>de </a:t>
            </a:r>
            <a:r>
              <a:rPr lang="es-CO" sz="2400" dirty="0"/>
              <a:t>Medida o Desempeño. </a:t>
            </a:r>
          </a:p>
          <a:p>
            <a:pPr algn="just"/>
            <a:endParaRPr lang="es-CO" sz="2400" dirty="0" smtClean="0"/>
          </a:p>
          <a:p>
            <a:pPr algn="just"/>
            <a:endParaRPr lang="es-CO" sz="2400" dirty="0"/>
          </a:p>
          <a:p>
            <a:pPr marL="342900" indent="-342900" algn="just">
              <a:buFont typeface="Wingdings" pitchFamily="2" charset="2"/>
              <a:buChar char="ü"/>
            </a:pPr>
            <a:r>
              <a:rPr lang="es-CO" sz="2400" dirty="0" smtClean="0"/>
              <a:t>Los </a:t>
            </a:r>
            <a:r>
              <a:rPr lang="es-CO" sz="2400" dirty="0"/>
              <a:t>Indicadores de RR. PP. </a:t>
            </a:r>
            <a:endParaRPr lang="es-CO" sz="2400" dirty="0" smtClean="0"/>
          </a:p>
          <a:p>
            <a:pPr algn="just"/>
            <a:r>
              <a:rPr lang="es-CO" sz="2400" dirty="0" smtClean="0"/>
              <a:t>forman </a:t>
            </a:r>
            <a:r>
              <a:rPr lang="es-CO" sz="2400" dirty="0"/>
              <a:t>parte del </a:t>
            </a:r>
            <a:r>
              <a:rPr lang="es-CO" sz="2400" dirty="0" smtClean="0"/>
              <a:t>direccionamiento</a:t>
            </a:r>
          </a:p>
          <a:p>
            <a:pPr algn="just"/>
            <a:r>
              <a:rPr lang="es-CO" sz="2400" dirty="0" smtClean="0"/>
              <a:t>estratégico </a:t>
            </a:r>
            <a:r>
              <a:rPr lang="es-CO" sz="2400" dirty="0"/>
              <a:t>y son cruciales para la adecuación al entorno. </a:t>
            </a:r>
          </a:p>
          <a:p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280" y="3212976"/>
            <a:ext cx="3581400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81940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40210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3419872" y="2106434"/>
            <a:ext cx="56166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dirty="0" smtClean="0"/>
              <a:t>Los </a:t>
            </a:r>
            <a:r>
              <a:rPr lang="es-CO" sz="2000" dirty="0"/>
              <a:t>indicadores responden a tres principios básicos de gestión: </a:t>
            </a:r>
            <a:endParaRPr lang="es-CO" sz="2000" dirty="0" smtClean="0"/>
          </a:p>
          <a:p>
            <a:endParaRPr lang="es-CO" sz="2000" dirty="0"/>
          </a:p>
          <a:p>
            <a:r>
              <a:rPr lang="es-CO" sz="2000" dirty="0" smtClean="0"/>
              <a:t>1. “LO </a:t>
            </a:r>
            <a:r>
              <a:rPr lang="es-CO" sz="2000" dirty="0"/>
              <a:t>QUE NO ES MEDIBLE NO ES GERENCIABLE” </a:t>
            </a:r>
            <a:endParaRPr lang="es-CO" sz="2000" dirty="0" smtClean="0"/>
          </a:p>
          <a:p>
            <a:endParaRPr lang="es-CO" sz="2000" dirty="0"/>
          </a:p>
          <a:p>
            <a:r>
              <a:rPr lang="es-CO" sz="2000" dirty="0"/>
              <a:t>2. “EL CONTROL SE EJERCE A PARTIR DE HECHOS Y DATOS” </a:t>
            </a:r>
          </a:p>
          <a:p>
            <a:endParaRPr lang="es-CO" sz="2000" dirty="0"/>
          </a:p>
          <a:p>
            <a:r>
              <a:rPr lang="es-CO" sz="2000" dirty="0"/>
              <a:t>3. “SOLO SE PUEDE MEJORAR AQUELLO QUE SE PUEDE MEDIR” </a:t>
            </a:r>
            <a:endParaRPr lang="es-CO" sz="2000" b="1" dirty="0">
              <a:solidFill>
                <a:schemeClr val="bg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79512" y="332656"/>
            <a:ext cx="4200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/>
              <a:t>Indicadores de gestión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3048000" cy="203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40286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Importancia de los indicadores </a:t>
            </a:r>
            <a:endParaRPr lang="es-CO" sz="2000" b="1" dirty="0"/>
          </a:p>
          <a:p>
            <a:endParaRPr lang="es-CO" b="1" dirty="0" smtClean="0"/>
          </a:p>
          <a:p>
            <a:endParaRPr lang="es-CO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843808" y="1751171"/>
            <a:ext cx="61206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/>
          </a:p>
          <a:p>
            <a:pPr algn="ctr"/>
            <a:endParaRPr lang="es-CO" sz="2400" dirty="0" smtClean="0"/>
          </a:p>
          <a:p>
            <a:pPr algn="ctr"/>
            <a:r>
              <a:rPr lang="es-CO" sz="2400" dirty="0" smtClean="0"/>
              <a:t>“</a:t>
            </a:r>
            <a:r>
              <a:rPr lang="es-CO" sz="2400" dirty="0"/>
              <a:t>Cuando puedes medir aquello de lo que estás hablando y expresarlo en números, puede decirse que sabes algo de </a:t>
            </a:r>
            <a:r>
              <a:rPr lang="es-CO" sz="2400" dirty="0" smtClean="0"/>
              <a:t>aquello. </a:t>
            </a:r>
            <a:endParaRPr lang="es-CO" sz="2400" dirty="0"/>
          </a:p>
          <a:p>
            <a:pPr algn="ctr"/>
            <a:endParaRPr lang="es-CO" sz="2400" dirty="0" smtClean="0"/>
          </a:p>
          <a:p>
            <a:pPr algn="ctr"/>
            <a:r>
              <a:rPr lang="es-CO" sz="2400" dirty="0" smtClean="0"/>
              <a:t>Pero</a:t>
            </a:r>
            <a:r>
              <a:rPr lang="es-CO" sz="2400" dirty="0"/>
              <a:t>, cuando no puedes medirlo, cuando no puedes expresarlo en números, tu conocimiento es muy deficiente y poco satisfactorio” </a:t>
            </a:r>
            <a:endParaRPr lang="es-CO" sz="2400" dirty="0" smtClean="0"/>
          </a:p>
          <a:p>
            <a:pPr algn="ctr"/>
            <a:endParaRPr lang="es-CO" sz="2400" dirty="0"/>
          </a:p>
          <a:p>
            <a:pPr algn="r"/>
            <a:r>
              <a:rPr lang="es-CO" sz="2400" dirty="0" smtClean="0"/>
              <a:t>Lord Kelvin </a:t>
            </a:r>
            <a:endParaRPr lang="es-CO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362507"/>
            <a:ext cx="284907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5868144" y="1261363"/>
            <a:ext cx="4968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dirty="0" smtClean="0"/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2" name="1 CuadroTexto"/>
          <p:cNvSpPr txBox="1"/>
          <p:nvPr/>
        </p:nvSpPr>
        <p:spPr>
          <a:xfrm>
            <a:off x="407656" y="404664"/>
            <a:ext cx="46153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Indicadores área de mercadeo</a:t>
            </a:r>
            <a:endParaRPr lang="es-CO" sz="2400" b="1" dirty="0"/>
          </a:p>
          <a:p>
            <a:endParaRPr lang="es-CO" b="1" dirty="0" smtClean="0"/>
          </a:p>
          <a:p>
            <a:endParaRPr lang="es-CO" b="1" dirty="0"/>
          </a:p>
        </p:txBody>
      </p:sp>
      <p:sp>
        <p:nvSpPr>
          <p:cNvPr id="5" name="4 Rectángulo"/>
          <p:cNvSpPr/>
          <p:nvPr/>
        </p:nvSpPr>
        <p:spPr>
          <a:xfrm>
            <a:off x="2286000" y="1459230"/>
            <a:ext cx="581439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1000" dirty="0">
              <a:solidFill>
                <a:srgbClr val="000000"/>
              </a:solidFill>
              <a:latin typeface="Tahoma"/>
            </a:endParaRPr>
          </a:p>
          <a:p>
            <a:endParaRPr lang="es-CO" sz="2400" dirty="0">
              <a:solidFill>
                <a:srgbClr val="000000"/>
              </a:solidFill>
              <a:latin typeface="Tahoma"/>
            </a:endParaRPr>
          </a:p>
          <a:p>
            <a:r>
              <a:rPr lang="es-CO" dirty="0">
                <a:solidFill>
                  <a:srgbClr val="000000"/>
                </a:solidFill>
                <a:latin typeface="Tahoma"/>
              </a:rPr>
              <a:t>	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960652"/>
              </p:ext>
            </p:extLst>
          </p:nvPr>
        </p:nvGraphicFramePr>
        <p:xfrm>
          <a:off x="1043608" y="1905506"/>
          <a:ext cx="7000055" cy="3576144"/>
        </p:xfrm>
        <a:graphic>
          <a:graphicData uri="http://schemas.openxmlformats.org/drawingml/2006/table">
            <a:tbl>
              <a:tblPr/>
              <a:tblGrid>
                <a:gridCol w="3515378"/>
                <a:gridCol w="3484677"/>
              </a:tblGrid>
              <a:tr h="59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/>
                        </a:rPr>
                        <a:t>Nombre del Indicador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mbria"/>
                        </a:rPr>
                        <a:t>Fórmula de cálculo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59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Cuota de mercado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Ventas/Ventas sector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59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Participación del </a:t>
                      </a:r>
                      <a:r>
                        <a:rPr lang="es-CO" sz="18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producto. </a:t>
                      </a:r>
                      <a:endParaRPr lang="es-CO" sz="1800" b="1" i="0" u="none" strike="noStrike" dirty="0">
                        <a:solidFill>
                          <a:srgbClr val="1F497D"/>
                        </a:solidFill>
                        <a:effectLst/>
                        <a:latin typeface="Cambria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Ventas del </a:t>
                      </a:r>
                      <a:r>
                        <a:rPr lang="es-CO" sz="18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producto/Ventas </a:t>
                      </a:r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tot.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59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Eficiencia de la publicidad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Ventas/Costo de la Pub.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59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Desempeño del área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Ventas </a:t>
                      </a:r>
                      <a:r>
                        <a:rPr lang="es-CO" sz="1800" b="1" i="0" u="none" strike="noStrike" smtClean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totales/Ventas previstas </a:t>
                      </a:r>
                      <a:endParaRPr lang="es-CO" sz="1800" b="1" i="0" u="none" strike="noStrike" dirty="0">
                        <a:solidFill>
                          <a:srgbClr val="1F497D"/>
                        </a:solidFill>
                        <a:effectLst/>
                        <a:latin typeface="Cambria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596024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Ventas por cliente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1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Ventas tot./Nº de clientes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8832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2010</TotalTime>
  <Words>783</Words>
  <Application>Microsoft Office PowerPoint</Application>
  <PresentationFormat>Presentación en pantalla (4:3)</PresentationFormat>
  <Paragraphs>226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Forma de onda</vt:lpstr>
      <vt:lpstr>Presentación de PowerPoint</vt:lpstr>
      <vt:lpstr>¿Qué se debe mitigar?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406</cp:revision>
  <dcterms:created xsi:type="dcterms:W3CDTF">2010-03-18T20:45:58Z</dcterms:created>
  <dcterms:modified xsi:type="dcterms:W3CDTF">2011-11-10T04:51:04Z</dcterms:modified>
</cp:coreProperties>
</file>